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</p:sldMasterIdLst>
  <p:notesMasterIdLst>
    <p:notesMasterId r:id="rId39"/>
  </p:notesMasterIdLst>
  <p:handoutMasterIdLst>
    <p:handoutMasterId r:id="rId40"/>
  </p:handoutMasterIdLst>
  <p:sldIdLst>
    <p:sldId id="265" r:id="rId8"/>
    <p:sldId id="326" r:id="rId9"/>
    <p:sldId id="327" r:id="rId10"/>
    <p:sldId id="405" r:id="rId11"/>
    <p:sldId id="356" r:id="rId12"/>
    <p:sldId id="407" r:id="rId13"/>
    <p:sldId id="402" r:id="rId14"/>
    <p:sldId id="408" r:id="rId15"/>
    <p:sldId id="403" r:id="rId16"/>
    <p:sldId id="409" r:id="rId17"/>
    <p:sldId id="406" r:id="rId18"/>
    <p:sldId id="410" r:id="rId19"/>
    <p:sldId id="404" r:id="rId20"/>
    <p:sldId id="411" r:id="rId21"/>
    <p:sldId id="412" r:id="rId22"/>
    <p:sldId id="413" r:id="rId23"/>
    <p:sldId id="414" r:id="rId24"/>
    <p:sldId id="395" r:id="rId25"/>
    <p:sldId id="415" r:id="rId26"/>
    <p:sldId id="416" r:id="rId27"/>
    <p:sldId id="417" r:id="rId28"/>
    <p:sldId id="418" r:id="rId29"/>
    <p:sldId id="419" r:id="rId30"/>
    <p:sldId id="425" r:id="rId31"/>
    <p:sldId id="426" r:id="rId32"/>
    <p:sldId id="427" r:id="rId33"/>
    <p:sldId id="420" r:id="rId34"/>
    <p:sldId id="422" r:id="rId35"/>
    <p:sldId id="423" r:id="rId36"/>
    <p:sldId id="424" r:id="rId37"/>
    <p:sldId id="343" r:id="rId38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程 文胜" initials="程" lastIdx="1" clrIdx="0">
    <p:extLst>
      <p:ext uri="{19B8F6BF-5375-455C-9EA6-DF929625EA0E}">
        <p15:presenceInfo xmlns:p15="http://schemas.microsoft.com/office/powerpoint/2012/main" userId="1fa8d855b4ce2c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1F5C0"/>
    <a:srgbClr val="0000FF"/>
    <a:srgbClr val="0066FF"/>
    <a:srgbClr val="A71930"/>
    <a:srgbClr val="FFFF99"/>
    <a:srgbClr val="B9ED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A548E6-3DD4-4112-B45D-DD032B0B5B37}" v="61" dt="2020-01-30T12:57:4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6870" autoAdjust="0"/>
  </p:normalViewPr>
  <p:slideViewPr>
    <p:cSldViewPr>
      <p:cViewPr varScale="1">
        <p:scale>
          <a:sx n="81" d="100"/>
          <a:sy n="81" d="100"/>
        </p:scale>
        <p:origin x="18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9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microsoft.com/office/2015/10/relationships/revisionInfo" Target="revisionInfo.xml"/><Relationship Id="rId20" Type="http://schemas.openxmlformats.org/officeDocument/2006/relationships/slide" Target="slides/slide13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6111496-B189-429B-AFC5-24D1D34733D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C90CB45-27BB-4BD8-9A38-71B07E440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60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628FCE6-EDDF-4DAD-B7E1-744EFADB451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2938DFF-218C-4948-B31E-06D658EB2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60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8DFF-218C-4948-B31E-06D658EB2B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46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cci.emory.edu/cms" TargetMode="Externa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cci.emory.edu/cm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69332"/>
            <a:ext cx="8932389" cy="71793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5316538"/>
          </a:xfrm>
        </p:spPr>
        <p:txBody>
          <a:bodyPr/>
          <a:lstStyle>
            <a:lvl1pPr>
              <a:spcAft>
                <a:spcPts val="300"/>
              </a:spcAft>
              <a:defRPr>
                <a:latin typeface="Verdana" pitchFamily="34" charset="0"/>
              </a:defRPr>
            </a:lvl1pPr>
            <a:lvl2pPr>
              <a:spcAft>
                <a:spcPts val="300"/>
              </a:spcAft>
              <a:defRPr>
                <a:latin typeface="Verdana" pitchFamily="34" charset="0"/>
              </a:defRPr>
            </a:lvl2pPr>
            <a:lvl3pPr>
              <a:spcAft>
                <a:spcPts val="300"/>
              </a:spcAft>
              <a:defRPr>
                <a:latin typeface="Verdana" pitchFamily="34" charset="0"/>
              </a:defRPr>
            </a:lvl3pPr>
            <a:lvl4pPr>
              <a:spcAft>
                <a:spcPts val="300"/>
              </a:spcAft>
              <a:defRPr>
                <a:latin typeface="Verdana" pitchFamily="34" charset="0"/>
              </a:defRPr>
            </a:lvl4pPr>
            <a:lvl5pPr>
              <a:spcAft>
                <a:spcPts val="300"/>
              </a:spcAft>
              <a:defRPr>
                <a:latin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515938"/>
            <a:ext cx="2138362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2925" y="515938"/>
            <a:ext cx="6262688" cy="6188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2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22375" y="2973388"/>
            <a:ext cx="7921625" cy="2741612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209800" y="1906588"/>
            <a:ext cx="6096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defTabSz="457200" eaLnBrk="0" hangingPunct="0"/>
            <a:endParaRPr lang="de-DE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20788" y="2927350"/>
            <a:ext cx="7929562" cy="460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9525" y="2962275"/>
            <a:ext cx="9140825" cy="9525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20788" cy="6056313"/>
          </a:xfrm>
          <a:prstGeom prst="rect">
            <a:avLst/>
          </a:prstGeom>
          <a:solidFill>
            <a:srgbClr val="D28E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9" name="Picture 2" descr="Emory | Center for Comprehensive Informatics">
            <a:hlinkClick r:id="rId2" tooltip="Emory | Center for Comprehensive Informatics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0" y="152400"/>
            <a:ext cx="47625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4073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90800" y="4648200"/>
            <a:ext cx="5943600" cy="684212"/>
          </a:xfrm>
        </p:spPr>
        <p:txBody>
          <a:bodyPr rIns="0"/>
          <a:lstStyle>
            <a:lvl1pPr marL="0" indent="0">
              <a:buFontTx/>
              <a:buNone/>
              <a:defRPr sz="2800">
                <a:latin typeface="Verdana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344074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2590800" y="3810000"/>
            <a:ext cx="5943600" cy="838200"/>
          </a:xfrm>
        </p:spPr>
        <p:txBody>
          <a:bodyPr rIns="0" anchor="b"/>
          <a:lstStyle>
            <a:lvl1pPr>
              <a:defRPr sz="3200">
                <a:latin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47800"/>
            <a:ext cx="8505825" cy="5256213"/>
          </a:xfrm>
        </p:spPr>
        <p:txBody>
          <a:bodyPr/>
          <a:lstStyle>
            <a:lvl1pPr>
              <a:spcAft>
                <a:spcPts val="300"/>
              </a:spcAft>
              <a:defRPr>
                <a:latin typeface="Verdana" pitchFamily="34" charset="0"/>
              </a:defRPr>
            </a:lvl1pPr>
            <a:lvl2pPr>
              <a:spcAft>
                <a:spcPts val="300"/>
              </a:spcAft>
              <a:defRPr>
                <a:latin typeface="Verdana" pitchFamily="34" charset="0"/>
              </a:defRPr>
            </a:lvl2pPr>
            <a:lvl3pPr>
              <a:spcAft>
                <a:spcPts val="300"/>
              </a:spcAft>
              <a:defRPr>
                <a:latin typeface="Verdana" pitchFamily="34" charset="0"/>
              </a:defRPr>
            </a:lvl3pPr>
            <a:lvl4pPr>
              <a:spcAft>
                <a:spcPts val="300"/>
              </a:spcAft>
              <a:defRPr>
                <a:latin typeface="Verdana" pitchFamily="34" charset="0"/>
              </a:defRPr>
            </a:lvl4pPr>
            <a:lvl5pPr>
              <a:spcAft>
                <a:spcPts val="300"/>
              </a:spcAft>
              <a:defRPr>
                <a:latin typeface="Verdan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95400"/>
            <a:ext cx="4176713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0613" y="1295400"/>
            <a:ext cx="4176712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542925" y="515938"/>
            <a:ext cx="855345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anchor="ctr"/>
          <a:lstStyle/>
          <a:p>
            <a:pPr eaLnBrk="0" hangingPunct="0">
              <a:lnSpc>
                <a:spcPct val="95000"/>
              </a:lnSpc>
              <a:defRPr/>
            </a:pPr>
            <a:r>
              <a:rPr lang="en-US" sz="2600" b="0">
                <a:solidFill>
                  <a:srgbClr val="003399"/>
                </a:solidFill>
                <a:latin typeface="Verdana" charset="0"/>
                <a:ea typeface="ＭＳ Ｐゴシック" charset="-128"/>
                <a:cs typeface="ＭＳ Ｐゴシック" charset="-128"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4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74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23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450" y="623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78593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515938"/>
            <a:ext cx="2138362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2925" y="515938"/>
            <a:ext cx="6262688" cy="6188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2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22375" y="2973388"/>
            <a:ext cx="7921625" cy="2741612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209800" y="1906588"/>
            <a:ext cx="6096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defTabSz="457200" eaLnBrk="0" hangingPunct="0"/>
            <a:endParaRPr lang="de-DE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20788" y="2927350"/>
            <a:ext cx="7929562" cy="460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9525" y="2962275"/>
            <a:ext cx="9140825" cy="9525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20788" cy="6056313"/>
          </a:xfrm>
          <a:prstGeom prst="rect">
            <a:avLst/>
          </a:prstGeom>
          <a:solidFill>
            <a:srgbClr val="D28E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9" name="Picture 2" descr="Emory | Center for Comprehensive Informatics">
            <a:hlinkClick r:id="rId2" tooltip="Emory | Center for Comprehensive Informatics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0" y="152400"/>
            <a:ext cx="47625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4073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90800" y="4648200"/>
            <a:ext cx="5943600" cy="684212"/>
          </a:xfrm>
        </p:spPr>
        <p:txBody>
          <a:bodyPr rIns="0"/>
          <a:lstStyle>
            <a:lvl1pPr marL="0" indent="0">
              <a:buFontTx/>
              <a:buNone/>
              <a:defRPr sz="2800">
                <a:latin typeface="Verdana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344074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2590800" y="3810000"/>
            <a:ext cx="5943600" cy="838200"/>
          </a:xfrm>
        </p:spPr>
        <p:txBody>
          <a:bodyPr rIns="0" anchor="b"/>
          <a:lstStyle>
            <a:lvl1pPr>
              <a:defRPr sz="3200">
                <a:latin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47800"/>
            <a:ext cx="8505825" cy="5256213"/>
          </a:xfrm>
        </p:spPr>
        <p:txBody>
          <a:bodyPr/>
          <a:lstStyle>
            <a:lvl1pPr>
              <a:spcAft>
                <a:spcPts val="300"/>
              </a:spcAft>
              <a:defRPr>
                <a:latin typeface="Verdana" pitchFamily="34" charset="0"/>
              </a:defRPr>
            </a:lvl1pPr>
            <a:lvl2pPr>
              <a:spcAft>
                <a:spcPts val="300"/>
              </a:spcAft>
              <a:defRPr>
                <a:latin typeface="Verdana" pitchFamily="34" charset="0"/>
              </a:defRPr>
            </a:lvl2pPr>
            <a:lvl3pPr>
              <a:spcAft>
                <a:spcPts val="300"/>
              </a:spcAft>
              <a:defRPr>
                <a:latin typeface="Verdana" pitchFamily="34" charset="0"/>
              </a:defRPr>
            </a:lvl3pPr>
            <a:lvl4pPr>
              <a:spcAft>
                <a:spcPts val="300"/>
              </a:spcAft>
              <a:defRPr>
                <a:latin typeface="Verdana" pitchFamily="34" charset="0"/>
              </a:defRPr>
            </a:lvl4pPr>
            <a:lvl5pPr>
              <a:spcAft>
                <a:spcPts val="300"/>
              </a:spcAft>
              <a:defRPr>
                <a:latin typeface="Verdan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95400"/>
            <a:ext cx="4176713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0613" y="1295400"/>
            <a:ext cx="4176712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542925" y="515938"/>
            <a:ext cx="855345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anchor="ctr"/>
          <a:lstStyle/>
          <a:p>
            <a:pPr eaLnBrk="0" hangingPunct="0">
              <a:lnSpc>
                <a:spcPct val="95000"/>
              </a:lnSpc>
              <a:defRPr/>
            </a:pPr>
            <a:r>
              <a:rPr lang="en-US" sz="2600" b="0">
                <a:solidFill>
                  <a:srgbClr val="003399"/>
                </a:solidFill>
                <a:latin typeface="Verdana" charset="0"/>
                <a:ea typeface="ＭＳ Ｐゴシック" charset="-128"/>
                <a:cs typeface="ＭＳ Ｐゴシック" charset="-128"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4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74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23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450" y="623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78593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95400"/>
            <a:ext cx="4176713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0613" y="1295400"/>
            <a:ext cx="4176712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515938"/>
            <a:ext cx="2138362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2925" y="515938"/>
            <a:ext cx="6262688" cy="6188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3E4F7-EC54-884E-B269-6CFF112D5BB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8538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03FF-06CB-3F41-B352-CC59EC0021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8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7016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00200" y="5943600"/>
            <a:ext cx="7162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763000" y="6019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06213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4648-75C3-8546-A361-B39CF5DCCEB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173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B9304-796E-C148-8BCA-8FD0DF7F364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7913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519-C31B-4E4E-B7DC-968049A31AC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2310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6BA-8166-1045-A6C6-1E3E9C8B0A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420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AD2D-5387-CD48-B37E-649B2D9340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185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9CEF-F4E5-C74D-9EAC-B09FEC12E0D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7845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4BAF-AF2E-8D45-ABBC-65D76A3DA6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7477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32A-2418-DC4D-9E2B-3B8C462C438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2670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3E4F7-EC54-884E-B269-6CFF112D5BB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7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03FF-06CB-3F41-B352-CC59EC0021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8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1518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00200" y="5943600"/>
            <a:ext cx="7162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763000" y="6019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51097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4648-75C3-8546-A361-B39CF5DCCEB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9977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B9304-796E-C148-8BCA-8FD0DF7F364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815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519-C31B-4E4E-B7DC-968049A31AC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847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6BA-8166-1045-A6C6-1E3E9C8B0A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8090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AD2D-5387-CD48-B37E-649B2D9340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4668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9CEF-F4E5-C74D-9EAC-B09FEC12E0D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8382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4BAF-AF2E-8D45-ABBC-65D76A3DA6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6199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32A-2418-DC4D-9E2B-3B8C462C438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9836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3E4F7-EC54-884E-B269-6CFF112D5BB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9342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03FF-06CB-3F41-B352-CC59EC0021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8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1259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00200" y="5943600"/>
            <a:ext cx="7162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763000" y="6019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94740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4648-75C3-8546-A361-B39CF5DCCEB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7402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B9304-796E-C148-8BCA-8FD0DF7F364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637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519-C31B-4E4E-B7DC-968049A31AC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2634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6BA-8166-1045-A6C6-1E3E9C8B0A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5632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AD2D-5387-CD48-B37E-649B2D9340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4411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9CEF-F4E5-C74D-9EAC-B09FEC12E0D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4601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4BAF-AF2E-8D45-ABBC-65D76A3DA6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8219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32A-2418-DC4D-9E2B-3B8C462C438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2223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1082675"/>
            <a:ext cx="9144000" cy="1588"/>
          </a:xfrm>
          <a:prstGeom prst="line">
            <a:avLst/>
          </a:prstGeom>
          <a:ln w="12700">
            <a:solidFill>
              <a:srgbClr val="B602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0" y="6288062"/>
            <a:ext cx="9144000" cy="467416"/>
          </a:xfrm>
          <a:prstGeom prst="rect">
            <a:avLst/>
          </a:prstGeom>
        </p:spPr>
        <p:txBody>
          <a:bodyPr anchor="ctr"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0" y="1091259"/>
            <a:ext cx="9144000" cy="5205623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94767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57200" y="1066800"/>
            <a:ext cx="8229600" cy="5211917"/>
          </a:xfrm>
        </p:spPr>
        <p:txBody>
          <a:bodyPr tIns="0" rIns="0" bIns="0" anchor="ctr"/>
          <a:lstStyle>
            <a:lvl1pPr algn="ctr">
              <a:buFontTx/>
              <a:buNone/>
              <a:defRPr sz="4400">
                <a:solidFill>
                  <a:srgbClr val="B60225"/>
                </a:solidFill>
              </a:defRPr>
            </a:lvl1pPr>
            <a:lvl2pPr marL="228600" indent="-228600" algn="ctr">
              <a:buClr>
                <a:srgbClr val="C03137"/>
              </a:buClr>
              <a:buFontTx/>
              <a:buNone/>
              <a:defRPr sz="2400"/>
            </a:lvl2pPr>
            <a:lvl3pPr marL="458788" indent="-230188" algn="ctr">
              <a:buFontTx/>
              <a:buNone/>
              <a:defRPr/>
            </a:lvl3pPr>
            <a:lvl4pPr marL="458788" indent="-230188" algn="ctr">
              <a:buFontTx/>
              <a:buNone/>
              <a:defRPr/>
            </a:lvl4pPr>
            <a:lvl5pPr marL="458788" indent="-230188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038975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Lef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57200" y="1367657"/>
            <a:ext cx="8229600" cy="4804543"/>
          </a:xfrm>
        </p:spPr>
        <p:txBody>
          <a:bodyPr tIns="0" rIns="0" bIns="0"/>
          <a:lstStyle>
            <a:lvl1pPr>
              <a:buFontTx/>
              <a:buNone/>
              <a:defRPr>
                <a:solidFill>
                  <a:srgbClr val="B60225"/>
                </a:solidFill>
              </a:defRPr>
            </a:lvl1pPr>
            <a:lvl2pPr marL="228600" indent="-228600">
              <a:buClr>
                <a:srgbClr val="C03137"/>
              </a:buClr>
              <a:buFont typeface="Arial"/>
              <a:buChar char="•"/>
              <a:defRPr sz="2400"/>
            </a:lvl2pPr>
            <a:lvl3pPr marL="458788" indent="-230188">
              <a:defRPr/>
            </a:lvl3pPr>
            <a:lvl4pPr marL="458788" indent="-230188">
              <a:defRPr/>
            </a:lvl4pPr>
            <a:lvl5pPr marL="458788" indent="-230188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253995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Bulleted Text 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2"/>
          </p:nvPr>
        </p:nvSpPr>
        <p:spPr>
          <a:xfrm>
            <a:off x="457199" y="1384047"/>
            <a:ext cx="5275716" cy="4788153"/>
          </a:xfrm>
        </p:spPr>
        <p:txBody>
          <a:bodyPr tIns="0"/>
          <a:lstStyle>
            <a:lvl1pPr marL="0" indent="0">
              <a:buNone/>
              <a:defRPr sz="2600">
                <a:solidFill>
                  <a:srgbClr val="B60225"/>
                </a:solidFill>
              </a:defRPr>
            </a:lvl1pPr>
            <a:lvl2pPr marL="228600" indent="-228600" algn="l">
              <a:buClr>
                <a:srgbClr val="B60225"/>
              </a:buClr>
              <a:buFont typeface="Arial"/>
              <a:buChar char="•"/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7"/>
          </p:nvPr>
        </p:nvSpPr>
        <p:spPr>
          <a:xfrm>
            <a:off x="6087218" y="1094980"/>
            <a:ext cx="3056782" cy="1661390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1"/>
          </p:nvPr>
        </p:nvSpPr>
        <p:spPr>
          <a:xfrm>
            <a:off x="6087218" y="4619039"/>
            <a:ext cx="3056782" cy="1655702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22"/>
          </p:nvPr>
        </p:nvSpPr>
        <p:spPr>
          <a:xfrm>
            <a:off x="6087218" y="2850446"/>
            <a:ext cx="3056782" cy="1655702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563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Bulleted Text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36146" y="1094981"/>
            <a:ext cx="4107853" cy="5173084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457199" y="1392239"/>
            <a:ext cx="4229101" cy="4805361"/>
          </a:xfrm>
        </p:spPr>
        <p:txBody>
          <a:bodyPr tIns="0"/>
          <a:lstStyle>
            <a:lvl1pPr marL="0" indent="0">
              <a:buNone/>
              <a:defRPr sz="2600">
                <a:solidFill>
                  <a:srgbClr val="B60225"/>
                </a:solidFill>
              </a:defRPr>
            </a:lvl1pPr>
            <a:lvl2pPr marL="228600" indent="-228600" algn="l">
              <a:buClr>
                <a:srgbClr val="B60225"/>
              </a:buClr>
              <a:buFont typeface="Arial"/>
              <a:buChar char="•"/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33763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hyperlink" Target="http://cci.emory.edu/cms" TargetMode="Externa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hyperlink" Target="http://cci.emory.edu/cms" TargetMode="Externa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6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9" Type="http://schemas.openxmlformats.org/officeDocument/2006/relationships/image" Target="../media/image7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17404" y="152400"/>
            <a:ext cx="87630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to add title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7405" y="946942"/>
            <a:ext cx="8763000" cy="5342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</p:txBody>
      </p:sp>
      <p:pic>
        <p:nvPicPr>
          <p:cNvPr id="9" name="Picture 7" descr="PPTbackground_Red.jpg"/>
          <p:cNvPicPr>
            <a:picLocks noChangeAspect="1"/>
          </p:cNvPicPr>
          <p:nvPr userDrawn="1"/>
        </p:nvPicPr>
        <p:blipFill>
          <a:blip r:embed="rId12"/>
          <a:srcRect b="97814"/>
          <a:stretch>
            <a:fillRect/>
          </a:stretch>
        </p:blipFill>
        <p:spPr bwMode="auto">
          <a:xfrm flipH="1">
            <a:off x="0" y="-11905"/>
            <a:ext cx="9144000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6525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 userDrawn="1"/>
        </p:nvSpPr>
        <p:spPr>
          <a:xfrm>
            <a:off x="0" y="6289452"/>
            <a:ext cx="9144000" cy="579437"/>
          </a:xfrm>
          <a:prstGeom prst="rect">
            <a:avLst/>
          </a:prstGeom>
          <a:solidFill>
            <a:srgbClr val="B602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22334"/>
            <a:ext cx="941771" cy="3316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 b="1">
          <a:solidFill>
            <a:srgbClr val="003399"/>
          </a:solidFill>
          <a:latin typeface="Verdana" pitchFamily="34" charset="0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Verdana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Verdana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Verdana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439738" y="0"/>
            <a:ext cx="8704262" cy="479425"/>
          </a:xfrm>
          <a:prstGeom prst="rect">
            <a:avLst/>
          </a:prstGeom>
          <a:solidFill>
            <a:srgbClr val="002878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defTabSz="457200"/>
            <a:endParaRPr lang="en-US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42925" y="515938"/>
            <a:ext cx="855345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add title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295400"/>
            <a:ext cx="8505825" cy="540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</p:txBody>
      </p:sp>
      <p:sp>
        <p:nvSpPr>
          <p:cNvPr id="343045" name="Text Box 5"/>
          <p:cNvSpPr txBox="1">
            <a:spLocks noChangeArrowheads="1"/>
          </p:cNvSpPr>
          <p:nvPr/>
        </p:nvSpPr>
        <p:spPr bwMode="gray">
          <a:xfrm rot="-5400000">
            <a:off x="-2982912" y="3435350"/>
            <a:ext cx="6405562" cy="439738"/>
          </a:xfrm>
          <a:prstGeom prst="rect">
            <a:avLst/>
          </a:prstGeom>
          <a:solidFill>
            <a:srgbClr val="D28E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0" anchor="ctr"/>
          <a:lstStyle/>
          <a:p>
            <a:pPr algn="ctr" defTabSz="457200" eaLnBrk="0" hangingPunct="0">
              <a:lnSpc>
                <a:spcPts val="2400"/>
              </a:lnSpc>
            </a:pPr>
            <a:r>
              <a:rPr lang="de-DE" sz="1600" b="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                    </a:t>
            </a:r>
          </a:p>
        </p:txBody>
      </p:sp>
      <p:pic>
        <p:nvPicPr>
          <p:cNvPr id="1030" name="Picture 2" descr="Emory | Center for Comprehensive Informatics">
            <a:hlinkClick r:id="rId13" tooltip="Emory | Center for Comprehensive Informatics"/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087938" y="0"/>
            <a:ext cx="4056062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Verdana" pitchFamily="34" charset="0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Verdana" pitchFamily="34" charset="0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Verdana" pitchFamily="34" charset="0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Verdana" pitchFamily="34" charset="0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439738" y="0"/>
            <a:ext cx="8704262" cy="479425"/>
          </a:xfrm>
          <a:prstGeom prst="rect">
            <a:avLst/>
          </a:prstGeom>
          <a:solidFill>
            <a:srgbClr val="002878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defTabSz="457200"/>
            <a:endParaRPr lang="en-US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42925" y="515938"/>
            <a:ext cx="855345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add title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295400"/>
            <a:ext cx="8505825" cy="540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</p:txBody>
      </p:sp>
      <p:sp>
        <p:nvSpPr>
          <p:cNvPr id="343045" name="Text Box 5"/>
          <p:cNvSpPr txBox="1">
            <a:spLocks noChangeArrowheads="1"/>
          </p:cNvSpPr>
          <p:nvPr/>
        </p:nvSpPr>
        <p:spPr bwMode="gray">
          <a:xfrm rot="-5400000">
            <a:off x="-2982912" y="3435350"/>
            <a:ext cx="6405562" cy="439738"/>
          </a:xfrm>
          <a:prstGeom prst="rect">
            <a:avLst/>
          </a:prstGeom>
          <a:solidFill>
            <a:srgbClr val="D28E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0" anchor="ctr"/>
          <a:lstStyle/>
          <a:p>
            <a:pPr algn="ctr" defTabSz="457200" eaLnBrk="0" hangingPunct="0">
              <a:lnSpc>
                <a:spcPts val="2400"/>
              </a:lnSpc>
            </a:pPr>
            <a:endParaRPr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1030" name="Picture 2" descr="Emory | Center for Comprehensive Informatics">
            <a:hlinkClick r:id="rId13" tooltip="Emory | Center for Comprehensive Informatics"/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087938" y="0"/>
            <a:ext cx="4056062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hf hdr="0" ft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Verdana" pitchFamily="34" charset="0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Verdana" pitchFamily="34" charset="0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Verdana" pitchFamily="34" charset="0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Verdana" pitchFamily="34" charset="0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963FCED-22F8-8442-93A2-C7D0192A517D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2/22/2022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8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471"/>
            <a:ext cx="9144000" cy="9953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981200" y="6324600"/>
            <a:ext cx="716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6419850"/>
            <a:ext cx="1219200" cy="3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5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963FCED-22F8-8442-93A2-C7D0192A517D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2/22/2022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8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471"/>
            <a:ext cx="9144000" cy="9953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981200" y="6324600"/>
            <a:ext cx="716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6419850"/>
            <a:ext cx="1219200" cy="3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963FCED-22F8-8442-93A2-C7D0192A517D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2/22/2022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8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471"/>
            <a:ext cx="9144000" cy="9953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981200" y="6324600"/>
            <a:ext cx="716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6419850"/>
            <a:ext cx="1219200" cy="3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6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PTbackground_Red.jpg"/>
          <p:cNvPicPr>
            <a:picLocks noChangeAspect="1"/>
          </p:cNvPicPr>
          <p:nvPr/>
        </p:nvPicPr>
        <p:blipFill>
          <a:blip r:embed="rId7"/>
          <a:srcRect b="97814"/>
          <a:stretch>
            <a:fillRect/>
          </a:stretch>
        </p:blipFill>
        <p:spPr bwMode="auto">
          <a:xfrm flipH="1">
            <a:off x="0" y="0"/>
            <a:ext cx="9144000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6525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8788" y="133032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124" name="Picture 4" descr="SBU horz_2clr_cmyk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95275"/>
            <a:ext cx="36195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278563"/>
            <a:ext cx="9144000" cy="579437"/>
          </a:xfrm>
          <a:prstGeom prst="rect">
            <a:avLst/>
          </a:prstGeom>
          <a:solidFill>
            <a:srgbClr val="B602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82675"/>
            <a:ext cx="9144000" cy="1588"/>
          </a:xfrm>
          <a:prstGeom prst="line">
            <a:avLst/>
          </a:prstGeom>
          <a:ln w="12700">
            <a:solidFill>
              <a:srgbClr val="B602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UNY_CircleOnly_50blk.eps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9210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3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</p:sldLayoutIdLst>
  <p:txStyles>
    <p:titleStyle>
      <a:lvl1pPr algn="r" defTabSz="457200" rtl="0" eaLnBrk="0" fontAlgn="base" hangingPunct="0">
        <a:spcBef>
          <a:spcPct val="0"/>
        </a:spcBef>
        <a:spcAft>
          <a:spcPct val="0"/>
        </a:spcAft>
        <a:defRPr sz="5400" kern="1200" baseline="6000">
          <a:solidFill>
            <a:schemeClr val="bg1"/>
          </a:solidFill>
          <a:latin typeface="Helvetica"/>
          <a:ea typeface="ＭＳ Ｐゴシック" pitchFamily="-112" charset="-128"/>
          <a:cs typeface="Helvetica"/>
        </a:defRPr>
      </a:lvl1pPr>
      <a:lvl2pPr algn="r" defTabSz="457200" rtl="0" eaLnBrk="0" fontAlgn="base" hangingPunct="0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2pPr>
      <a:lvl3pPr algn="r" defTabSz="457200" rtl="0" eaLnBrk="0" fontAlgn="base" hangingPunct="0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3pPr>
      <a:lvl4pPr algn="r" defTabSz="457200" rtl="0" eaLnBrk="0" fontAlgn="base" hangingPunct="0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4pPr>
      <a:lvl5pPr algn="r" defTabSz="457200" rtl="0" eaLnBrk="0" fontAlgn="base" hangingPunct="0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5pPr>
      <a:lvl6pPr marL="457200" algn="r" defTabSz="457200" rtl="0" fontAlgn="base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6pPr>
      <a:lvl7pPr marL="914400" algn="r" defTabSz="457200" rtl="0" fontAlgn="base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7pPr>
      <a:lvl8pPr marL="1371600" algn="r" defTabSz="457200" rtl="0" fontAlgn="base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8pPr>
      <a:lvl9pPr marL="1828800" algn="r" defTabSz="457200" rtl="0" fontAlgn="base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–"/>
        <a:defRPr sz="28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l"/>
            <a:r>
              <a:rPr lang="en-US" dirty="0"/>
              <a:t>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9D9D83-D148-4C00-A5D4-528EFDA1C339}"/>
              </a:ext>
            </a:extLst>
          </p:cNvPr>
          <p:cNvSpPr txBox="1"/>
          <p:nvPr/>
        </p:nvSpPr>
        <p:spPr>
          <a:xfrm>
            <a:off x="-76200" y="1447800"/>
            <a:ext cx="9296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4000" dirty="0">
              <a:latin typeface="Helvetica"/>
              <a:ea typeface="ＭＳ Ｐゴシック" pitchFamily="-112" charset="-128"/>
              <a:cs typeface="Helvetica"/>
            </a:endParaRPr>
          </a:p>
          <a:p>
            <a:pPr algn="ctr"/>
            <a:r>
              <a:rPr lang="en-US" altLang="zh-CN" sz="4000" dirty="0">
                <a:latin typeface="Helvetica"/>
                <a:ea typeface="ＭＳ Ｐゴシック" pitchFamily="-112" charset="-128"/>
                <a:cs typeface="Helvetica"/>
              </a:rPr>
              <a:t>Weekly Report</a:t>
            </a:r>
          </a:p>
          <a:p>
            <a:pPr algn="ctr"/>
            <a:endParaRPr lang="en-US" altLang="zh-CN" sz="3200" dirty="0">
              <a:latin typeface="Helvetica"/>
              <a:ea typeface="ＭＳ Ｐゴシック" pitchFamily="-112" charset="-128"/>
              <a:cs typeface="Helvetica"/>
            </a:endParaRPr>
          </a:p>
          <a:p>
            <a:pPr algn="ctr"/>
            <a:endParaRPr lang="en-US" altLang="zh-CN" sz="3200" dirty="0">
              <a:latin typeface="Helvetica"/>
              <a:ea typeface="ＭＳ Ｐゴシック" pitchFamily="-112" charset="-128"/>
              <a:cs typeface="Helvetica"/>
            </a:endParaRPr>
          </a:p>
          <a:p>
            <a:pPr algn="ctr"/>
            <a:r>
              <a:rPr lang="en-US" altLang="zh-CN" sz="2400" dirty="0" err="1">
                <a:latin typeface="Helvetica"/>
                <a:ea typeface="ＭＳ Ｐゴシック" pitchFamily="-112" charset="-128"/>
                <a:cs typeface="Helvetica"/>
              </a:rPr>
              <a:t>Wensheng</a:t>
            </a:r>
            <a:r>
              <a:rPr lang="en-US" altLang="zh-CN" sz="2400" dirty="0">
                <a:latin typeface="Helvetica"/>
                <a:ea typeface="ＭＳ Ｐゴシック" pitchFamily="-112" charset="-128"/>
                <a:cs typeface="Helvetica"/>
              </a:rPr>
              <a:t> Cheng</a:t>
            </a:r>
          </a:p>
          <a:p>
            <a:pPr algn="ctr"/>
            <a:r>
              <a:rPr lang="en-US" altLang="zh-CN" sz="2400" dirty="0">
                <a:latin typeface="Helvetica"/>
                <a:ea typeface="ＭＳ Ｐゴシック" pitchFamily="-112" charset="-128"/>
                <a:cs typeface="Helvetica"/>
              </a:rPr>
              <a:t>2022.2.15-2.21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8664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QR-RPN-Baseline Proposals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403D1A-7A66-481F-BCEA-DFA2B9F5F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1143000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089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RPN-COCO Proposals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18ADA9-A085-4443-9D9A-868A58225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4" y="1066800"/>
            <a:ext cx="86868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9543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QR-RPN-Baseline Proposals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456259-E036-4B81-B4EA-0FAA19FC1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4" y="1066800"/>
            <a:ext cx="86868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4542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RPN-COCO Proposals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F66051-B04E-428C-AB41-3D0E67DB9E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1" y="1143000"/>
            <a:ext cx="7857066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8909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QR-RPN-Baseline Proposals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B8528F-CC20-4381-A4CC-C78352BAF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4" y="1143000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8577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RPN-COCO Proposals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6DDCC4-C4CB-4F2D-9EE5-D9C4C6179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4" y="1066800"/>
            <a:ext cx="8763000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3744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QR-RPN-Baseline Proposals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D32258-E566-401A-AB2B-5AA90A4FA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9" y="990600"/>
            <a:ext cx="88392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3689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RPN-COCO Proposals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99A285-42C1-4E76-82D2-EF4E52C25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4" y="1066800"/>
            <a:ext cx="8763000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5420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Correlation Heatmap with RPN 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Multiply heatmap with </a:t>
            </a:r>
            <a:r>
              <a:rPr lang="en-US" altLang="zh-CN" sz="2000" dirty="0" err="1"/>
              <a:t>cls_score</a:t>
            </a:r>
            <a:r>
              <a:rPr lang="en-US" altLang="zh-CN" sz="2000" dirty="0"/>
              <a:t> of RPN on all FPN scales.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0A327D-F634-45DA-8EA4-59255024A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8001000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040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Correlation Heatmap with RPN 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Multiply heatmap with </a:t>
            </a:r>
            <a:r>
              <a:rPr lang="en-US" altLang="zh-CN" sz="2000" dirty="0" err="1"/>
              <a:t>cls_score</a:t>
            </a:r>
            <a:r>
              <a:rPr lang="en-US" altLang="zh-CN" sz="2000" dirty="0"/>
              <a:t> of RPN on all FPN scales.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6F13C6-4D45-4A2E-8677-C6C062193D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848600" cy="44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324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Last discussion</a:t>
            </a:r>
            <a:endParaRPr lang="zh-CN" altLang="en-US" dirty="0"/>
          </a:p>
        </p:txBody>
      </p:sp>
      <p:sp>
        <p:nvSpPr>
          <p:cNvPr id="7" name="内容占位符 8">
            <a:extLst>
              <a:ext uri="{FF2B5EF4-FFF2-40B4-BE49-F238E27FC236}">
                <a16:creationId xmlns:a16="http://schemas.microsoft.com/office/drawing/2014/main" id="{05999030-D8B5-45F2-8822-F2236A560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097337"/>
          </a:xfrm>
        </p:spPr>
        <p:txBody>
          <a:bodyPr/>
          <a:lstStyle/>
          <a:p>
            <a:r>
              <a:rPr lang="en-US" altLang="zh-CN" sz="2000" dirty="0"/>
              <a:t>Explore why the baseline model can’t capture some objects visually similar to the template.</a:t>
            </a:r>
          </a:p>
          <a:p>
            <a:endParaRPr lang="en-US" altLang="zh-CN" sz="2000" dirty="0"/>
          </a:p>
          <a:p>
            <a:r>
              <a:rPr lang="en-US" altLang="zh-CN" sz="2000" dirty="0"/>
              <a:t>The object is missed at which stage, backbone, QG-RPN, or QG-RCNN?</a:t>
            </a:r>
          </a:p>
          <a:p>
            <a:r>
              <a:rPr lang="en-US" altLang="zh-CN" sz="2000" dirty="0"/>
              <a:t>Conclusion: RPN. A typical example is the airplane </a:t>
            </a:r>
            <a:r>
              <a:rPr lang="en-US" altLang="zh-CN" sz="2000" dirty="0" err="1"/>
              <a:t>img</a:t>
            </a:r>
            <a:r>
              <a:rPr lang="en-US" altLang="zh-CN" sz="2000" dirty="0"/>
              <a:t>.</a:t>
            </a:r>
          </a:p>
          <a:p>
            <a:endParaRPr lang="en-US" altLang="zh-CN" sz="2000" dirty="0"/>
          </a:p>
          <a:p>
            <a:r>
              <a:rPr lang="en-US" altLang="zh-CN" sz="2000" dirty="0"/>
              <a:t>Backbone influence on the problem, </a:t>
            </a:r>
            <a:r>
              <a:rPr lang="en-US" altLang="zh-CN" sz="2000" dirty="0" err="1"/>
              <a:t>Swin</a:t>
            </a:r>
            <a:r>
              <a:rPr lang="en-US" altLang="zh-CN" sz="2000" dirty="0"/>
              <a:t> or </a:t>
            </a:r>
            <a:r>
              <a:rPr lang="en-US" altLang="zh-CN" sz="2000" dirty="0" err="1"/>
              <a:t>ResNet</a:t>
            </a:r>
            <a:r>
              <a:rPr lang="en-US" altLang="zh-CN" sz="2000" dirty="0"/>
              <a:t>?</a:t>
            </a:r>
          </a:p>
          <a:p>
            <a:r>
              <a:rPr lang="en-US" altLang="zh-CN" sz="2000" dirty="0"/>
              <a:t>Conclusion: Not uniform. </a:t>
            </a:r>
            <a:r>
              <a:rPr lang="en-US" altLang="zh-CN" sz="2000" dirty="0" err="1"/>
              <a:t>Swin</a:t>
            </a:r>
            <a:r>
              <a:rPr lang="en-US" altLang="zh-CN" sz="2000" dirty="0"/>
              <a:t> gets better results on some sequences than </a:t>
            </a:r>
            <a:r>
              <a:rPr lang="en-US" altLang="zh-CN" sz="2000" dirty="0" err="1"/>
              <a:t>ResNet</a:t>
            </a:r>
            <a:r>
              <a:rPr lang="en-US" altLang="zh-CN" sz="2000" dirty="0"/>
              <a:t>, but </a:t>
            </a:r>
            <a:r>
              <a:rPr lang="en-US" altLang="zh-CN" sz="2000" dirty="0" err="1"/>
              <a:t>ResNet</a:t>
            </a:r>
            <a:r>
              <a:rPr lang="en-US" altLang="zh-CN" sz="2000" dirty="0"/>
              <a:t> also gets better results on other sequences.</a:t>
            </a:r>
          </a:p>
          <a:p>
            <a:endParaRPr lang="en-US" altLang="zh-CN" sz="2000" dirty="0"/>
          </a:p>
          <a:p>
            <a:r>
              <a:rPr lang="en-US" altLang="zh-CN" sz="2000" dirty="0"/>
              <a:t>Thoughts: SOT pretrained RPN is bad for our task, since it decreases the response of some objects similar with the template, try the one pretrained on detection task.</a:t>
            </a:r>
          </a:p>
        </p:txBody>
      </p:sp>
    </p:spTree>
    <p:extLst>
      <p:ext uri="{BB962C8B-B14F-4D97-AF65-F5344CB8AC3E}">
        <p14:creationId xmlns:p14="http://schemas.microsoft.com/office/powerpoint/2010/main" val="29835935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Correlation Heatmap with RPN 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Multiply heatmap with </a:t>
            </a:r>
            <a:r>
              <a:rPr lang="en-US" altLang="zh-CN" sz="2000" dirty="0" err="1"/>
              <a:t>cls_score</a:t>
            </a:r>
            <a:r>
              <a:rPr lang="en-US" altLang="zh-CN" sz="2000" dirty="0"/>
              <a:t> of RPN on all FPN scales.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95556A-6BF6-4B17-8451-5BF9103AC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9" y="1447800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9531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Correlation Heatmap with RPN 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Multiply heatmap with </a:t>
            </a:r>
            <a:r>
              <a:rPr lang="en-US" altLang="zh-CN" sz="2000" dirty="0" err="1"/>
              <a:t>cls_score</a:t>
            </a:r>
            <a:r>
              <a:rPr lang="en-US" altLang="zh-CN" sz="2000" dirty="0"/>
              <a:t> of RPN on all FPN scales.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4026A2-6401-4F4D-897F-060B2A904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8153400" cy="45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206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Correlation Heatmap with RPN 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Multiply heatmap with </a:t>
            </a:r>
            <a:r>
              <a:rPr lang="en-US" altLang="zh-CN" sz="2000" dirty="0" err="1"/>
              <a:t>cls_score</a:t>
            </a:r>
            <a:r>
              <a:rPr lang="en-US" altLang="zh-CN" sz="2000" dirty="0"/>
              <a:t> of RPN on all FPN scales.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95463A-2951-47E8-AB6A-CDACD9110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29" y="1371600"/>
            <a:ext cx="8305800" cy="46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0381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Correlation Heatmap with RPN 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Multiply heatmap with </a:t>
            </a:r>
            <a:r>
              <a:rPr lang="en-US" altLang="zh-CN" sz="2000" dirty="0" err="1"/>
              <a:t>cls_score</a:t>
            </a:r>
            <a:r>
              <a:rPr lang="en-US" altLang="zh-CN" sz="2000" dirty="0"/>
              <a:t> of RPN on all FPN scales.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D07069-B536-4475-952F-CC331BA65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4" y="1447800"/>
            <a:ext cx="8001000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3543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Correlation Heatmap with RPN 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Multiply heatmap with </a:t>
            </a:r>
            <a:r>
              <a:rPr lang="en-US" altLang="zh-CN" sz="2000" dirty="0" err="1"/>
              <a:t>cls_score</a:t>
            </a:r>
            <a:r>
              <a:rPr lang="en-US" altLang="zh-CN" sz="2000" dirty="0"/>
              <a:t> of RPN on all FPN scales.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F2ACB9-5758-47C2-AEBD-33C23BE29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4" y="1447800"/>
            <a:ext cx="8001000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5557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Correlation Heatmap with RPN 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Multiply heatmap with </a:t>
            </a:r>
            <a:r>
              <a:rPr lang="en-US" altLang="zh-CN" sz="2000" dirty="0" err="1"/>
              <a:t>cls_score</a:t>
            </a:r>
            <a:r>
              <a:rPr lang="en-US" altLang="zh-CN" sz="2000" dirty="0"/>
              <a:t> of RPN on all FPN scales.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6AA5E5-736D-48F0-99A8-8D1F48028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447800"/>
            <a:ext cx="8348188" cy="46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6884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Heatmap with RPN on single level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Multiply heatmap with </a:t>
            </a:r>
            <a:r>
              <a:rPr lang="en-US" altLang="zh-CN" sz="2000" dirty="0" err="1"/>
              <a:t>cls_score</a:t>
            </a:r>
            <a:r>
              <a:rPr lang="en-US" altLang="zh-CN" sz="2000" dirty="0"/>
              <a:t> of RPN on single FPN level of template.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7EB455-3C16-448E-B61B-7FCF8701B0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94" y="1676400"/>
            <a:ext cx="7696200" cy="43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3192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Heatmap with RPN on single level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Multiply heatmap with </a:t>
            </a:r>
            <a:r>
              <a:rPr lang="en-US" altLang="zh-CN" sz="2000" dirty="0" err="1"/>
              <a:t>cls_score</a:t>
            </a:r>
            <a:r>
              <a:rPr lang="en-US" altLang="zh-CN" sz="2000" dirty="0"/>
              <a:t> of RPN on single FPN level of template.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C28ADE-3417-4748-A39E-25E5A2EE5F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9" y="167640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2835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Heatmap with RPN on single level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Multiply heatmap with </a:t>
            </a:r>
            <a:r>
              <a:rPr lang="en-US" altLang="zh-CN" sz="2000" dirty="0" err="1"/>
              <a:t>cls_score</a:t>
            </a:r>
            <a:r>
              <a:rPr lang="en-US" altLang="zh-CN" sz="2000" dirty="0"/>
              <a:t> of RPN on single FPN level of template.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3331D2-7919-45E5-AC90-349AE11400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4" y="1600200"/>
            <a:ext cx="7848600" cy="44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971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Heatmap with RPN on single level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Multiply heatmap with </a:t>
            </a:r>
            <a:r>
              <a:rPr lang="en-US" altLang="zh-CN" sz="2000" dirty="0" err="1"/>
              <a:t>cls_score</a:t>
            </a:r>
            <a:r>
              <a:rPr lang="en-US" altLang="zh-CN" sz="2000" dirty="0"/>
              <a:t> of RPN on single FPN level of template.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5DD481-88C6-4084-B324-1FC77FF467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4" y="1752600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632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 week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6A44A0C-C970-4C38-A867-7CB681F8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5164137"/>
          </a:xfrm>
        </p:spPr>
        <p:txBody>
          <a:bodyPr/>
          <a:lstStyle/>
          <a:p>
            <a:r>
              <a:rPr lang="en-US" altLang="zh-CN" sz="2000" dirty="0"/>
              <a:t>No use QG-RPN(baseline), try to combine RPN(coco) with correlation based heatmap. RPN extracts objects, and heatmap chooses those similar with the template.</a:t>
            </a:r>
          </a:p>
          <a:p>
            <a:endParaRPr lang="en-US" altLang="zh-CN" sz="2000" dirty="0"/>
          </a:p>
          <a:p>
            <a:r>
              <a:rPr lang="en-US" altLang="zh-CN" sz="2000" dirty="0"/>
              <a:t>Can RPN(coco) extract all target objects?</a:t>
            </a:r>
          </a:p>
          <a:p>
            <a:r>
              <a:rPr lang="en-US" altLang="zh-CN" sz="2000" dirty="0"/>
              <a:t>Conclusion: basically yes, it can find target objects which QG-RPN(baseline) cannot find, but many FP are introduced.</a:t>
            </a:r>
          </a:p>
          <a:p>
            <a:endParaRPr lang="en-US" altLang="zh-CN" sz="2000" dirty="0"/>
          </a:p>
          <a:p>
            <a:r>
              <a:rPr lang="en-US" altLang="zh-CN" sz="2000" dirty="0"/>
              <a:t>How to combine RPN with heatmap?</a:t>
            </a:r>
          </a:p>
          <a:p>
            <a:r>
              <a:rPr lang="en-US" altLang="zh-CN" sz="2000" dirty="0"/>
              <a:t>Ans: multiply the heatmap with the </a:t>
            </a:r>
            <a:r>
              <a:rPr lang="en-US" altLang="zh-CN" sz="2000" dirty="0" err="1"/>
              <a:t>cls_score</a:t>
            </a:r>
            <a:r>
              <a:rPr lang="en-US" altLang="zh-CN" sz="2000" dirty="0"/>
              <a:t> of RPN output, and scale limitation can also be used.</a:t>
            </a:r>
          </a:p>
          <a:p>
            <a:r>
              <a:rPr lang="en-US" altLang="zh-CN" sz="2000" dirty="0"/>
              <a:t>Conclusion: it could remove some FP, but current heatmap itself is not good enough, so the process still needs improvement.</a:t>
            </a:r>
          </a:p>
        </p:txBody>
      </p:sp>
    </p:spTree>
    <p:extLst>
      <p:ext uri="{BB962C8B-B14F-4D97-AF65-F5344CB8AC3E}">
        <p14:creationId xmlns:p14="http://schemas.microsoft.com/office/powerpoint/2010/main" val="252336711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Heatmap with RPN on single level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Multiply heatmap with </a:t>
            </a:r>
            <a:r>
              <a:rPr lang="en-US" altLang="zh-CN" sz="2000" dirty="0" err="1"/>
              <a:t>cls_score</a:t>
            </a:r>
            <a:r>
              <a:rPr lang="en-US" altLang="zh-CN" sz="2000" dirty="0"/>
              <a:t> of RPN on single FPN level of template.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FFF604-CCF8-47F5-832E-B78F7AC2DD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4" y="167640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537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B27140F-0B33-4257-8F68-E50E9105F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69332"/>
            <a:ext cx="8932389" cy="717937"/>
          </a:xfrm>
        </p:spPr>
        <p:txBody>
          <a:bodyPr/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DF72CB-8094-4B85-81E3-71D721899453}"/>
              </a:ext>
            </a:extLst>
          </p:cNvPr>
          <p:cNvSpPr txBox="1"/>
          <p:nvPr/>
        </p:nvSpPr>
        <p:spPr>
          <a:xfrm>
            <a:off x="2515877" y="2590800"/>
            <a:ext cx="4053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End and Thanks!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6304528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QR-RPN-Baseline Proposals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The model(Res50 backbone, QR-RPN head) is pretrained on large SOT datasets(vis_score_th_01).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291535-5EEA-4D72-8755-CA57312B85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25771"/>
            <a:ext cx="7306706" cy="411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4951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RPN-COCO Proposals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The model(Res50 backbone, RPN head) is pretrained on COCO dataset(RPN_out_top_100_vis_score_th_01).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6876AD-78D9-432D-9B39-F338BEF09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4" y="1752600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3159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QR-RPN-Baseline Proposals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87F1BD-EFBE-4F06-B14F-C5E1AB885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4" y="1066800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4563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RPN-COCO Proposals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5806A8-3C7A-4F08-8404-3C835F510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4" y="990600"/>
            <a:ext cx="86868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0081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QR-RPN-Baseline Proposals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924784-4433-4081-847E-9F8A60FFD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94" y="1066800"/>
            <a:ext cx="8458200" cy="47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570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RPN-COCO Proposals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8C8ED6-B0C4-473D-9C8C-B94BAC58A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4" y="1066800"/>
            <a:ext cx="86868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1114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tandard">
  <a:themeElements>
    <a:clrScheme name="siemens internal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iemens inter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lnDef>
  </a:objectDefaults>
  <a:extraClrSchemeLst>
    <a:extraClrScheme>
      <a:clrScheme name="siemens inter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emens inter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iemens internal">
  <a:themeElements>
    <a:clrScheme name="siemens internal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iemens inter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lnDef>
  </a:objectDefaults>
  <a:extraClrSchemeLst>
    <a:extraClrScheme>
      <a:clrScheme name="siemens inter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emens inter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siemens intern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iemens inter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lnDef>
  </a:objectDefaults>
  <a:extraClrSchemeLst>
    <a:extraClrScheme>
      <a:clrScheme name="siemens inter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emens inter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tony Brook Univers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EmoryTheme</Template>
  <TotalTime>22218</TotalTime>
  <Words>580</Words>
  <Application>Microsoft Office PowerPoint</Application>
  <PresentationFormat>全屏显示(4:3)</PresentationFormat>
  <Paragraphs>71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Lucida Grande</vt:lpstr>
      <vt:lpstr>ＭＳ Ｐゴシック</vt:lpstr>
      <vt:lpstr>Siemens Sans</vt:lpstr>
      <vt:lpstr>宋体</vt:lpstr>
      <vt:lpstr>Arial</vt:lpstr>
      <vt:lpstr>Calibri</vt:lpstr>
      <vt:lpstr>Helvetica</vt:lpstr>
      <vt:lpstr>Verdana</vt:lpstr>
      <vt:lpstr>Standard</vt:lpstr>
      <vt:lpstr>1_siemens internal</vt:lpstr>
      <vt:lpstr>2_siemens internal</vt:lpstr>
      <vt:lpstr>Office Theme</vt:lpstr>
      <vt:lpstr>1_Office Theme</vt:lpstr>
      <vt:lpstr>2_Office Theme</vt:lpstr>
      <vt:lpstr>Stony Brook University</vt:lpstr>
      <vt:lpstr>PowerPoint 演示文稿</vt:lpstr>
      <vt:lpstr>Last discussion</vt:lpstr>
      <vt:lpstr>This week</vt:lpstr>
      <vt:lpstr>QR-RPN-Baseline Proposals</vt:lpstr>
      <vt:lpstr>RPN-COCO Proposals</vt:lpstr>
      <vt:lpstr>QR-RPN-Baseline Proposals</vt:lpstr>
      <vt:lpstr>RPN-COCO Proposals</vt:lpstr>
      <vt:lpstr>QR-RPN-Baseline Proposals</vt:lpstr>
      <vt:lpstr>RPN-COCO Proposals</vt:lpstr>
      <vt:lpstr>QR-RPN-Baseline Proposals</vt:lpstr>
      <vt:lpstr>RPN-COCO Proposals</vt:lpstr>
      <vt:lpstr>QR-RPN-Baseline Proposals</vt:lpstr>
      <vt:lpstr>RPN-COCO Proposals</vt:lpstr>
      <vt:lpstr>QR-RPN-Baseline Proposals</vt:lpstr>
      <vt:lpstr>RPN-COCO Proposals</vt:lpstr>
      <vt:lpstr>QR-RPN-Baseline Proposals</vt:lpstr>
      <vt:lpstr>RPN-COCO Proposals</vt:lpstr>
      <vt:lpstr>Combine Correlation Heatmap with RPN </vt:lpstr>
      <vt:lpstr>Combine Correlation Heatmap with RPN </vt:lpstr>
      <vt:lpstr>Combine Correlation Heatmap with RPN </vt:lpstr>
      <vt:lpstr>Combine Correlation Heatmap with RPN </vt:lpstr>
      <vt:lpstr>Combine Correlation Heatmap with RPN </vt:lpstr>
      <vt:lpstr>Combine Correlation Heatmap with RPN </vt:lpstr>
      <vt:lpstr>Combine Correlation Heatmap with RPN </vt:lpstr>
      <vt:lpstr>Combine Correlation Heatmap with RPN </vt:lpstr>
      <vt:lpstr>Combine Heatmap with RPN on single level</vt:lpstr>
      <vt:lpstr>Combine Heatmap with RPN on single level</vt:lpstr>
      <vt:lpstr>Combine Heatmap with RPN on single level</vt:lpstr>
      <vt:lpstr>Combine Heatmap with RPN on single level</vt:lpstr>
      <vt:lpstr>Combine Heatmap with RPN on single level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SATO: A Spatial Data Partitioning Framework for Scalable Query Processing</dc:title>
  <dc:creator>Hoang Vo</dc:creator>
  <cp:lastModifiedBy>程 文胜</cp:lastModifiedBy>
  <cp:revision>1972</cp:revision>
  <cp:lastPrinted>2015-08-26T21:35:55Z</cp:lastPrinted>
  <dcterms:created xsi:type="dcterms:W3CDTF">2014-10-10T03:49:09Z</dcterms:created>
  <dcterms:modified xsi:type="dcterms:W3CDTF">2022-02-22T20:23:04Z</dcterms:modified>
</cp:coreProperties>
</file>